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63" r:id="rId6"/>
    <p:sldId id="261" r:id="rId7"/>
    <p:sldId id="279" r:id="rId8"/>
    <p:sldId id="265" r:id="rId9"/>
    <p:sldId id="273" r:id="rId10"/>
    <p:sldId id="274" r:id="rId11"/>
    <p:sldId id="259" r:id="rId12"/>
    <p:sldId id="276" r:id="rId13"/>
    <p:sldId id="277" r:id="rId14"/>
    <p:sldId id="275" r:id="rId15"/>
    <p:sldId id="268" r:id="rId16"/>
    <p:sldId id="27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\TMF\2012\Uvodne%20sustredenie\El%20efecto%20Cheerios%20(the%20Cheerios%20effect)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7. </a:t>
            </a:r>
            <a:r>
              <a:rPr lang="sk-SK" b="1" dirty="0" smtClean="0"/>
              <a:t>Pripináčiky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r>
              <a:rPr lang="sk-SK" dirty="0" smtClean="0"/>
              <a:t>Pripináčik plávajúci na povrchu vody je priťahovaný k iným plávajúcim objektom. Preskúmajte a vysvetlite tento jav. Je možné podobným mechanizmom dosiahnuť aj odpudivú silu?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Princíp </a:t>
            </a:r>
            <a:r>
              <a:rPr lang="sk-SK" dirty="0" err="1" smtClean="0"/>
              <a:t>superpozície</a:t>
            </a:r>
            <a:r>
              <a:rPr lang="sk-SK" dirty="0" smtClean="0"/>
              <a:t> – rýchla metóda na odhad správania systému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219200" y="5410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Neplávajúce (hore) a plávajúce (dolu) telesá.</a:t>
            </a:r>
          </a:p>
          <a:p>
            <a:r>
              <a:rPr lang="sk-SK" sz="2400" dirty="0" smtClean="0"/>
              <a:t>Metóda funguje iba pre malé zakrivenia povrchu.</a:t>
            </a:r>
          </a:p>
          <a:p>
            <a:r>
              <a:rPr lang="sk-SK" sz="2400" dirty="0" smtClean="0"/>
              <a:t>V oboch prípadoch je výsledkom príťažlivá sila?</a:t>
            </a:r>
            <a:endParaRPr lang="sk-SK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945704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ovná spojovacia šípka 6"/>
          <p:cNvCxnSpPr/>
          <p:nvPr/>
        </p:nvCxnSpPr>
        <p:spPr>
          <a:xfrm flipH="1" flipV="1">
            <a:off x="2667000" y="19050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V="1">
            <a:off x="3886200" y="2057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 flipV="1">
            <a:off x="5638800" y="2057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V="1">
            <a:off x="7086600" y="19050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H="1">
            <a:off x="2819400" y="35814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3886200" y="3505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H="1">
            <a:off x="5867400" y="35052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7086600" y="35814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Hrá úlohu gravitácia?</a:t>
            </a:r>
            <a:br>
              <a:rPr lang="sk-SK" dirty="0" smtClean="0"/>
            </a:br>
            <a:r>
              <a:rPr lang="sk-SK" dirty="0" smtClean="0"/>
              <a:t>Bublinky na káve</a:t>
            </a:r>
            <a:endParaRPr lang="sk-SK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47529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7800"/>
            <a:ext cx="511859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Nedá sa na problém pozrieť ako na skĺznutie alebo vyplávanie?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295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Neplávajúce – jedno teleso skĺzne po menisku druhého telesa (vlastne obe navzájom).</a:t>
            </a:r>
          </a:p>
          <a:p>
            <a:r>
              <a:rPr lang="sk-SK" sz="2400" dirty="0" smtClean="0"/>
              <a:t>Plávajúce – jedno teleso vypláva po menisku druhého (vlastne obe navzájom)</a:t>
            </a:r>
            <a:endParaRPr lang="sk-SK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945704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ovná spojovacia šípka 6"/>
          <p:cNvCxnSpPr/>
          <p:nvPr/>
        </p:nvCxnSpPr>
        <p:spPr>
          <a:xfrm flipH="1" flipV="1">
            <a:off x="2667000" y="19050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V="1">
            <a:off x="3886200" y="2057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 flipV="1">
            <a:off x="5638800" y="2057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V="1">
            <a:off x="7086600" y="19050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H="1">
            <a:off x="2819400" y="35814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3886200" y="3505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H="1">
            <a:off x="5867400" y="35052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7086600" y="35814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Nedá sa na problém pozrieť ako na skĺznutie alebo vyplávanie?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219200" y="3733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Neplávajúce – skĺzne po menisku plávajúceho telesa.</a:t>
            </a:r>
          </a:p>
          <a:p>
            <a:r>
              <a:rPr lang="sk-SK" sz="2400" dirty="0" smtClean="0"/>
              <a:t>Plávajúce – vypláva po menisku neplávajúceho telesa.</a:t>
            </a:r>
          </a:p>
          <a:p>
            <a:r>
              <a:rPr lang="sk-SK" sz="2400" dirty="0" smtClean="0"/>
              <a:t>Odpudivá sila?</a:t>
            </a:r>
            <a:endParaRPr lang="sk-SK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748" b="56314"/>
          <a:stretch>
            <a:fillRect/>
          </a:stretch>
        </p:blipFill>
        <p:spPr bwMode="auto">
          <a:xfrm>
            <a:off x="1219200" y="2209800"/>
            <a:ext cx="647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52660" t="51877"/>
          <a:stretch>
            <a:fillRect/>
          </a:stretch>
        </p:blipFill>
        <p:spPr bwMode="auto">
          <a:xfrm>
            <a:off x="4419600" y="1905000"/>
            <a:ext cx="328810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ovná spojovacia šípka 15"/>
          <p:cNvCxnSpPr/>
          <p:nvPr/>
        </p:nvCxnSpPr>
        <p:spPr>
          <a:xfrm flipH="1">
            <a:off x="1905000" y="27432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>
            <a:off x="5791200" y="25146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Pekné video z </a:t>
            </a:r>
            <a:r>
              <a:rPr lang="sk-SK" dirty="0" err="1" smtClean="0"/>
              <a:t>YouTube</a:t>
            </a:r>
            <a:endParaRPr lang="sk-SK" dirty="0"/>
          </a:p>
        </p:txBody>
      </p:sp>
      <p:pic>
        <p:nvPicPr>
          <p:cNvPr id="9" name="El efecto Cheerios (the Cheerios effec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31445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zaujímavé 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sa bude diať, ak použijeme dve telesá s rôznymi kontaktnými uhlami, resp. plávajúce/neplávajúce?</a:t>
            </a:r>
          </a:p>
          <a:p>
            <a:r>
              <a:rPr lang="sk-SK" dirty="0" smtClean="0"/>
              <a:t>Dokážeme zmenou povrchového napätia kvapaliny zmeniť charakter síl?</a:t>
            </a:r>
          </a:p>
          <a:p>
            <a:r>
              <a:rPr lang="sk-SK" dirty="0" smtClean="0"/>
              <a:t>Je dôležitá viskozita kvapaliny?</a:t>
            </a:r>
          </a:p>
          <a:p>
            <a:r>
              <a:rPr lang="sk-SK" dirty="0" smtClean="0"/>
              <a:t>Sila spôsobuje zrýchľovanie telies. Je dôležité aj prúdenie kvapaliny vyvolané pohybom telies?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zaujímavé 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Ako bude vyzerať vzor, ak na hladinu umiestnime viac rovnakých telies? Vieme ho predpovedať? Bude vždy rovnaký?</a:t>
            </a:r>
          </a:p>
          <a:p>
            <a:r>
              <a:rPr lang="sk-SK" dirty="0" smtClean="0"/>
              <a:t>Trúfnete si na teoretický výpočet zakrivenia menisku a veľkosti sily?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robiť experimenty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4800600"/>
          </a:xfrm>
        </p:spPr>
        <p:txBody>
          <a:bodyPr>
            <a:normAutofit/>
          </a:bodyPr>
          <a:lstStyle/>
          <a:p>
            <a:r>
              <a:rPr lang="sk-SK" dirty="0" smtClean="0"/>
              <a:t>Dôležité je meranie kontaktného uhla – </a:t>
            </a:r>
            <a:r>
              <a:rPr lang="sk-SK" dirty="0" err="1" smtClean="0"/>
              <a:t>makrofotografia</a:t>
            </a:r>
            <a:r>
              <a:rPr lang="sk-SK" dirty="0" smtClean="0"/>
              <a:t>?</a:t>
            </a:r>
          </a:p>
          <a:p>
            <a:r>
              <a:rPr lang="sk-SK" dirty="0" smtClean="0"/>
              <a:t>Určenie veľkosti sily – zo zrýchlenia? Analýzou videozáznamu?</a:t>
            </a:r>
          </a:p>
          <a:p>
            <a:endParaRPr lang="sk-SK" dirty="0"/>
          </a:p>
        </p:txBody>
      </p:sp>
      <p:pic>
        <p:nvPicPr>
          <p:cNvPr id="3074" name="Picture 2" descr="http://t3.gstatic.com/images?q=tbn:ANd9GcT9gAipdE0V-zkprnNkIJVJvpdEzkJtQ9638R7MA1bWfMVVxhrZaj4XjRCo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52800"/>
            <a:ext cx="4572000" cy="339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54864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Vella</a:t>
            </a:r>
            <a:r>
              <a:rPr lang="en-US" dirty="0" smtClean="0"/>
              <a:t> and L. </a:t>
            </a:r>
            <a:r>
              <a:rPr lang="en-US" dirty="0" err="1" smtClean="0"/>
              <a:t>Mahadevan</a:t>
            </a:r>
            <a:r>
              <a:rPr lang="en-US" dirty="0" smtClean="0"/>
              <a:t>, "The 'Cheerios effect'", Am. J. Phys. 73, 9, 814-825</a:t>
            </a:r>
          </a:p>
          <a:p>
            <a:r>
              <a:rPr lang="sk-SK" dirty="0" smtClean="0"/>
              <a:t>(2005), http://people.maths.ox.ac.uk/vella/Vella2005.pdf</a:t>
            </a:r>
          </a:p>
          <a:p>
            <a:r>
              <a:rPr lang="pt-BR" dirty="0" smtClean="0"/>
              <a:t> Wikipedia: Cheerios effect, http://en.wikipedia.org/wiki/Cheerios_effect</a:t>
            </a:r>
          </a:p>
          <a:p>
            <a:r>
              <a:rPr lang="sk-SK" dirty="0" smtClean="0"/>
              <a:t> El </a:t>
            </a:r>
            <a:r>
              <a:rPr lang="sk-SK" dirty="0" err="1" smtClean="0"/>
              <a:t>efecto</a:t>
            </a:r>
            <a:r>
              <a:rPr lang="sk-SK" dirty="0" smtClean="0"/>
              <a:t> </a:t>
            </a:r>
            <a:r>
              <a:rPr lang="sk-SK" dirty="0" err="1" smtClean="0"/>
              <a:t>Cheerios</a:t>
            </a:r>
            <a:r>
              <a:rPr lang="sk-SK" dirty="0" smtClean="0"/>
              <a:t> (</a:t>
            </a:r>
            <a:r>
              <a:rPr lang="sk-SK" dirty="0" err="1" smtClean="0"/>
              <a:t>youtube.com</a:t>
            </a:r>
            <a:r>
              <a:rPr lang="sk-SK" dirty="0" smtClean="0"/>
              <a:t>,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InterFBMAR</a:t>
            </a:r>
            <a:r>
              <a:rPr lang="sk-SK" dirty="0" smtClean="0"/>
              <a:t>, </a:t>
            </a:r>
            <a:r>
              <a:rPr lang="sk-SK" dirty="0" err="1" smtClean="0"/>
              <a:t>June</a:t>
            </a:r>
            <a:r>
              <a:rPr lang="sk-SK" dirty="0" smtClean="0"/>
              <a:t> 8, 2009), http://www.youtube.com/watch?</a:t>
            </a:r>
          </a:p>
          <a:p>
            <a:r>
              <a:rPr lang="sk-SK" dirty="0" smtClean="0"/>
              <a:t>v=FxkSq1sZbA0</a:t>
            </a:r>
          </a:p>
          <a:p>
            <a:r>
              <a:rPr lang="en-US" dirty="0" smtClean="0"/>
              <a:t> How to Float Paperclips: a fun, at-home experiment (youtube.com, </a:t>
            </a:r>
            <a:r>
              <a:rPr lang="en-US" dirty="0" err="1" smtClean="0"/>
              <a:t>scienceoffcenter</a:t>
            </a:r>
            <a:r>
              <a:rPr lang="en-US" dirty="0" smtClean="0"/>
              <a:t>, Sept. 30, 2009),</a:t>
            </a:r>
          </a:p>
          <a:p>
            <a:r>
              <a:rPr lang="sk-SK" dirty="0" smtClean="0"/>
              <a:t>http://www.youtube.com/watch?v=n0CvcrgHgGg</a:t>
            </a:r>
          </a:p>
          <a:p>
            <a:r>
              <a:rPr lang="en-US" dirty="0" smtClean="0"/>
              <a:t> Dominic </a:t>
            </a:r>
            <a:r>
              <a:rPr lang="en-US" dirty="0" err="1" smtClean="0"/>
              <a:t>Vella</a:t>
            </a:r>
            <a:r>
              <a:rPr lang="en-US" dirty="0" smtClean="0"/>
              <a:t>. Research: The 'Cheerios effect‘ (University of Oxford),</a:t>
            </a:r>
          </a:p>
          <a:p>
            <a:r>
              <a:rPr lang="sk-SK" dirty="0" smtClean="0"/>
              <a:t>http://people.maths.ox.ac.uk/vella/cheerios.html</a:t>
            </a:r>
          </a:p>
          <a:p>
            <a:r>
              <a:rPr lang="en-US" dirty="0" smtClean="0"/>
              <a:t> D. Y. C. Chan, J. D. Henry, and L. R. White. The interaction of colloidal particles collected at the fluid</a:t>
            </a:r>
          </a:p>
          <a:p>
            <a:r>
              <a:rPr lang="it-IT" dirty="0" smtClean="0"/>
              <a:t>interface. J. Colloid Interface Sci. 79, 410–418 (1981)</a:t>
            </a:r>
          </a:p>
          <a:p>
            <a:r>
              <a:rPr lang="en-US" dirty="0" smtClean="0"/>
              <a:t> K. </a:t>
            </a:r>
            <a:r>
              <a:rPr lang="en-US" dirty="0" err="1" smtClean="0"/>
              <a:t>Katoh</a:t>
            </a:r>
            <a:r>
              <a:rPr lang="en-US" dirty="0" smtClean="0"/>
              <a:t>, H. Fujita, and E. </a:t>
            </a:r>
            <a:r>
              <a:rPr lang="en-US" dirty="0" err="1" smtClean="0"/>
              <a:t>Imazu</a:t>
            </a:r>
            <a:r>
              <a:rPr lang="en-US" dirty="0" smtClean="0"/>
              <a:t>. Motion of a particle floating on a liquid meniscus surface. J. Fluids</a:t>
            </a:r>
          </a:p>
          <a:p>
            <a:r>
              <a:rPr lang="sk-SK" dirty="0" err="1" smtClean="0"/>
              <a:t>Eng</a:t>
            </a:r>
            <a:r>
              <a:rPr lang="sk-SK" dirty="0" smtClean="0"/>
              <a:t>. 114, 411–417 (1992)</a:t>
            </a:r>
          </a:p>
          <a:p>
            <a:r>
              <a:rPr lang="en-US" dirty="0" smtClean="0"/>
              <a:t> M. M. Nicolson. The interaction between floating particles. Proc. </a:t>
            </a:r>
            <a:r>
              <a:rPr lang="en-US" dirty="0" err="1" smtClean="0"/>
              <a:t>Camb</a:t>
            </a:r>
            <a:r>
              <a:rPr lang="en-US" dirty="0" smtClean="0"/>
              <a:t>. Philos. Soc. 45, 288–295 (1949)</a:t>
            </a:r>
          </a:p>
          <a:p>
            <a:r>
              <a:rPr lang="en-US" dirty="0" smtClean="0"/>
              <a:t> G. K. </a:t>
            </a:r>
            <a:r>
              <a:rPr lang="en-US" dirty="0" err="1" smtClean="0"/>
              <a:t>Batchelor</a:t>
            </a:r>
            <a:r>
              <a:rPr lang="en-US" dirty="0" smtClean="0"/>
              <a:t>. An Introduction to Fluid Dynamics (Cambridge University Press, 1967)</a:t>
            </a:r>
          </a:p>
          <a:p>
            <a:r>
              <a:rPr lang="en-US" dirty="0" smtClean="0"/>
              <a:t> M. A. Fortes. Attraction and repulsion of floating particles. Can. J. Chem. 60, 2889–2895 (1982)</a:t>
            </a:r>
          </a:p>
          <a:p>
            <a:r>
              <a:rPr lang="en-US" dirty="0" smtClean="0"/>
              <a:t> H. M. </a:t>
            </a:r>
            <a:r>
              <a:rPr lang="en-US" dirty="0" err="1" smtClean="0"/>
              <a:t>Princen</a:t>
            </a:r>
            <a:r>
              <a:rPr lang="en-US" dirty="0" smtClean="0"/>
              <a:t>. In: Equilibrium shape of interfaces, drops and bubbles. Rigid and deformable particles at</a:t>
            </a:r>
          </a:p>
          <a:p>
            <a:r>
              <a:rPr lang="en-US" dirty="0" smtClean="0"/>
              <a:t>interfaces. Surface and Colloid Science (ed. E. </a:t>
            </a:r>
            <a:r>
              <a:rPr lang="en-US" dirty="0" err="1" smtClean="0"/>
              <a:t>Matijevic</a:t>
            </a:r>
            <a:r>
              <a:rPr lang="en-US" dirty="0" smtClean="0"/>
              <a:t>, </a:t>
            </a:r>
            <a:r>
              <a:rPr lang="en-US" dirty="0" err="1" smtClean="0"/>
              <a:t>Interscience</a:t>
            </a:r>
            <a:r>
              <a:rPr lang="en-US" dirty="0" smtClean="0"/>
              <a:t>, New York, 1969), 2, 1– 84</a:t>
            </a:r>
          </a:p>
          <a:p>
            <a:r>
              <a:rPr lang="en-US" dirty="0" smtClean="0"/>
              <a:t> A. V. </a:t>
            </a:r>
            <a:r>
              <a:rPr lang="en-US" dirty="0" err="1" smtClean="0"/>
              <a:t>Rapacchietta</a:t>
            </a:r>
            <a:r>
              <a:rPr lang="en-US" dirty="0" smtClean="0"/>
              <a:t> and A. W. Neumann. Force and free-energy analyses of small particles at fluid</a:t>
            </a:r>
          </a:p>
          <a:p>
            <a:r>
              <a:rPr lang="sk-SK" dirty="0" err="1" smtClean="0"/>
              <a:t>interfaces</a:t>
            </a:r>
            <a:r>
              <a:rPr lang="sk-SK" dirty="0" smtClean="0"/>
              <a:t>: II. </a:t>
            </a:r>
            <a:r>
              <a:rPr lang="sk-SK" dirty="0" err="1" smtClean="0"/>
              <a:t>Spheres</a:t>
            </a:r>
            <a:r>
              <a:rPr lang="sk-SK" dirty="0" smtClean="0"/>
              <a:t>. J. </a:t>
            </a:r>
            <a:r>
              <a:rPr lang="sk-SK" dirty="0" err="1" smtClean="0"/>
              <a:t>Colloid</a:t>
            </a:r>
            <a:r>
              <a:rPr lang="sk-SK" dirty="0" smtClean="0"/>
              <a:t> </a:t>
            </a:r>
            <a:r>
              <a:rPr lang="sk-SK" dirty="0" err="1" smtClean="0"/>
              <a:t>Interface</a:t>
            </a:r>
            <a:r>
              <a:rPr lang="sk-SK" dirty="0" smtClean="0"/>
              <a:t> </a:t>
            </a:r>
            <a:r>
              <a:rPr lang="sk-SK" dirty="0" err="1" smtClean="0"/>
              <a:t>Sci</a:t>
            </a:r>
            <a:r>
              <a:rPr lang="sk-SK" dirty="0" smtClean="0"/>
              <a:t>. 59, 555–567 (1977)</a:t>
            </a:r>
          </a:p>
          <a:p>
            <a:r>
              <a:rPr lang="en-US" dirty="0" smtClean="0"/>
              <a:t> P. Singh and D. D. Joseph. Fluid dynamics of floating particles. J. Fluid Mech. 530, 31– 80 (2005),</a:t>
            </a:r>
          </a:p>
          <a:p>
            <a:pPr>
              <a:buNone/>
            </a:pPr>
            <a:r>
              <a:rPr lang="sk-SK" dirty="0" smtClean="0"/>
              <a:t>www.aem.umn.edu/people/faculty/joseph/archive/docs/350.pdf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791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Daniel D. Joseph. Fluid Dynamics of Floating Particles. In: Interrogations of Direct Numerical Simulation</a:t>
            </a:r>
          </a:p>
          <a:p>
            <a:pPr>
              <a:buNone/>
            </a:pPr>
            <a:r>
              <a:rPr lang="en-US" dirty="0" smtClean="0"/>
              <a:t>of Solid-Liquid Flows (University of Minnesota, 2002), http://www.efluids.com/efluids/books/Interog-</a:t>
            </a:r>
          </a:p>
          <a:p>
            <a:pPr>
              <a:buNone/>
            </a:pPr>
            <a:r>
              <a:rPr lang="sk-SK" dirty="0" smtClean="0"/>
              <a:t>10.pdf</a:t>
            </a:r>
          </a:p>
          <a:p>
            <a:pPr>
              <a:buNone/>
            </a:pPr>
            <a:r>
              <a:rPr lang="sk-SK" dirty="0" smtClean="0"/>
              <a:t> V. N. </a:t>
            </a:r>
            <a:r>
              <a:rPr lang="sk-SK" dirty="0" err="1" smtClean="0"/>
              <a:t>Paunov</a:t>
            </a:r>
            <a:r>
              <a:rPr lang="sk-SK" dirty="0" smtClean="0"/>
              <a:t>, P. A. </a:t>
            </a:r>
            <a:r>
              <a:rPr lang="sk-SK" dirty="0" err="1" smtClean="0"/>
              <a:t>Kralchevsky</a:t>
            </a:r>
            <a:r>
              <a:rPr lang="sk-SK" dirty="0" smtClean="0"/>
              <a:t>, N. D. </a:t>
            </a:r>
            <a:r>
              <a:rPr lang="sk-SK" dirty="0" err="1" smtClean="0"/>
              <a:t>Denkov</a:t>
            </a:r>
            <a:r>
              <a:rPr lang="sk-SK" dirty="0" smtClean="0"/>
              <a:t>, and K. </a:t>
            </a:r>
            <a:r>
              <a:rPr lang="sk-SK" dirty="0" err="1" smtClean="0"/>
              <a:t>Nagayama</a:t>
            </a:r>
            <a:r>
              <a:rPr lang="sk-SK" dirty="0" smtClean="0"/>
              <a:t>. </a:t>
            </a:r>
            <a:r>
              <a:rPr lang="sk-SK" dirty="0" err="1" smtClean="0"/>
              <a:t>Lateral</a:t>
            </a:r>
            <a:r>
              <a:rPr lang="sk-SK" dirty="0" smtClean="0"/>
              <a:t> </a:t>
            </a:r>
            <a:r>
              <a:rPr lang="sk-SK" dirty="0" err="1" smtClean="0"/>
              <a:t>capillary</a:t>
            </a:r>
            <a:r>
              <a:rPr lang="sk-SK" dirty="0" smtClean="0"/>
              <a:t> </a:t>
            </a:r>
            <a:r>
              <a:rPr lang="sk-SK" dirty="0" err="1" smtClean="0"/>
              <a:t>forces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endParaRPr lang="sk-SK" dirty="0" smtClean="0"/>
          </a:p>
          <a:p>
            <a:pPr>
              <a:buNone/>
            </a:pPr>
            <a:r>
              <a:rPr lang="sk-SK" dirty="0" err="1" smtClean="0"/>
              <a:t>floating</a:t>
            </a:r>
            <a:r>
              <a:rPr lang="sk-SK" dirty="0" smtClean="0"/>
              <a:t> </a:t>
            </a:r>
            <a:r>
              <a:rPr lang="sk-SK" dirty="0" err="1" smtClean="0"/>
              <a:t>submillimeter</a:t>
            </a:r>
            <a:r>
              <a:rPr lang="sk-SK" dirty="0" smtClean="0"/>
              <a:t> </a:t>
            </a:r>
            <a:r>
              <a:rPr lang="sk-SK" dirty="0" err="1" smtClean="0"/>
              <a:t>particles</a:t>
            </a:r>
            <a:r>
              <a:rPr lang="sk-SK" dirty="0" smtClean="0"/>
              <a:t>. J. </a:t>
            </a:r>
            <a:r>
              <a:rPr lang="sk-SK" dirty="0" err="1" smtClean="0"/>
              <a:t>Colloid</a:t>
            </a:r>
            <a:r>
              <a:rPr lang="sk-SK" dirty="0" smtClean="0"/>
              <a:t> </a:t>
            </a:r>
            <a:r>
              <a:rPr lang="sk-SK" dirty="0" err="1" smtClean="0"/>
              <a:t>Interface</a:t>
            </a:r>
            <a:r>
              <a:rPr lang="sk-SK" dirty="0" smtClean="0"/>
              <a:t> </a:t>
            </a:r>
            <a:r>
              <a:rPr lang="sk-SK" dirty="0" err="1" smtClean="0"/>
              <a:t>Sci</a:t>
            </a:r>
            <a:r>
              <a:rPr lang="sk-SK" dirty="0" smtClean="0"/>
              <a:t>. 157, 110-112 (1993),</a:t>
            </a:r>
          </a:p>
          <a:p>
            <a:pPr>
              <a:buNone/>
            </a:pPr>
            <a:r>
              <a:rPr lang="sk-SK" dirty="0" smtClean="0"/>
              <a:t>http://www.hull.ac.uk/scg/paunov/reprints/6.pdf</a:t>
            </a:r>
          </a:p>
          <a:p>
            <a:pPr>
              <a:buNone/>
            </a:pPr>
            <a:r>
              <a:rPr lang="en-US" dirty="0" smtClean="0"/>
              <a:t> P. A. </a:t>
            </a:r>
            <a:r>
              <a:rPr lang="en-US" dirty="0" err="1" smtClean="0"/>
              <a:t>Kralchevsky</a:t>
            </a:r>
            <a:r>
              <a:rPr lang="en-US" dirty="0" smtClean="0"/>
              <a:t> and K. D. </a:t>
            </a:r>
            <a:r>
              <a:rPr lang="en-US" dirty="0" err="1" smtClean="0"/>
              <a:t>Danov</a:t>
            </a:r>
            <a:r>
              <a:rPr lang="en-US" dirty="0" smtClean="0"/>
              <a:t>. Interactions between particles at a fluid interface. In: </a:t>
            </a:r>
            <a:r>
              <a:rPr lang="en-US" dirty="0" err="1" smtClean="0"/>
              <a:t>Nanoscience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Colloidal and Interfacial Aspects (Ed. V. M. </a:t>
            </a:r>
            <a:r>
              <a:rPr lang="en-US" dirty="0" err="1" smtClean="0"/>
              <a:t>Starov</a:t>
            </a:r>
            <a:r>
              <a:rPr lang="en-US" dirty="0" smtClean="0"/>
              <a:t>, CRC Press, New York, 2010), </a:t>
            </a:r>
            <a:r>
              <a:rPr lang="en-US" dirty="0" err="1" smtClean="0"/>
              <a:t>ch</a:t>
            </a:r>
            <a:r>
              <a:rPr lang="en-US" dirty="0" smtClean="0"/>
              <a:t>. 15, pp. 397-435,</a:t>
            </a:r>
          </a:p>
          <a:p>
            <a:pPr>
              <a:buNone/>
            </a:pPr>
            <a:r>
              <a:rPr lang="sk-SK" dirty="0" smtClean="0"/>
              <a:t>http://www.lcpe.uni-sofia.bg/publications/2010/2010-07-PK-KD-Particles-atFluid-Interface.pdf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Lateral</a:t>
            </a:r>
            <a:r>
              <a:rPr lang="sk-SK" dirty="0" smtClean="0"/>
              <a:t> </a:t>
            </a:r>
            <a:r>
              <a:rPr lang="sk-SK" dirty="0" err="1" smtClean="0"/>
              <a:t>capillary</a:t>
            </a:r>
            <a:r>
              <a:rPr lang="sk-SK" dirty="0" smtClean="0"/>
              <a:t> </a:t>
            </a:r>
            <a:r>
              <a:rPr lang="sk-SK" dirty="0" err="1" smtClean="0"/>
              <a:t>forces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floating</a:t>
            </a:r>
            <a:r>
              <a:rPr lang="sk-SK" dirty="0" smtClean="0"/>
              <a:t> </a:t>
            </a:r>
            <a:r>
              <a:rPr lang="sk-SK" dirty="0" err="1" smtClean="0"/>
              <a:t>particles</a:t>
            </a:r>
            <a:r>
              <a:rPr lang="sk-SK" dirty="0" smtClean="0"/>
              <a:t>. In: Peter A. </a:t>
            </a:r>
            <a:r>
              <a:rPr lang="sk-SK" dirty="0" err="1" smtClean="0"/>
              <a:t>Kralchevsky</a:t>
            </a:r>
            <a:r>
              <a:rPr lang="sk-SK" dirty="0" smtClean="0"/>
              <a:t> and </a:t>
            </a:r>
            <a:r>
              <a:rPr lang="sk-SK" dirty="0" err="1" smtClean="0"/>
              <a:t>Kuniaki</a:t>
            </a:r>
            <a:r>
              <a:rPr lang="sk-SK" dirty="0" smtClean="0"/>
              <a:t> </a:t>
            </a:r>
            <a:r>
              <a:rPr lang="sk-SK" dirty="0" err="1" smtClean="0"/>
              <a:t>Nagayama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en-US" dirty="0" smtClean="0"/>
              <a:t>Particles at Fluid Interfaces and Membranes (Elsevier, 2001), http://books.google.com/books?</a:t>
            </a:r>
          </a:p>
          <a:p>
            <a:pPr>
              <a:buNone/>
            </a:pPr>
            <a:r>
              <a:rPr lang="sk-SK" dirty="0" smtClean="0"/>
              <a:t>id=Lsvn5zl7gvsC</a:t>
            </a:r>
          </a:p>
          <a:p>
            <a:pPr>
              <a:buNone/>
            </a:pPr>
            <a:r>
              <a:rPr lang="en-US" dirty="0" smtClean="0"/>
              <a:t> Phil </a:t>
            </a:r>
            <a:r>
              <a:rPr lang="en-US" dirty="0" err="1" smtClean="0"/>
              <a:t>Schewe</a:t>
            </a:r>
            <a:r>
              <a:rPr lang="en-US" dirty="0" smtClean="0"/>
              <a:t> and Ben Stein. The "Cheerios" Effect. Physics News Update 745 #2 (Sept. 15, 2005),</a:t>
            </a:r>
          </a:p>
          <a:p>
            <a:pPr>
              <a:buNone/>
            </a:pPr>
            <a:r>
              <a:rPr lang="sk-SK" dirty="0" smtClean="0"/>
              <a:t>http://aip.org/pnu/2005/split/745-2.html</a:t>
            </a:r>
          </a:p>
          <a:p>
            <a:pPr>
              <a:buNone/>
            </a:pPr>
            <a:r>
              <a:rPr lang="en-US" dirty="0" smtClean="0"/>
              <a:t> E. H. Mansfield, H. R. </a:t>
            </a:r>
            <a:r>
              <a:rPr lang="en-US" dirty="0" err="1" smtClean="0"/>
              <a:t>Sepangi</a:t>
            </a:r>
            <a:r>
              <a:rPr lang="en-US" dirty="0" smtClean="0"/>
              <a:t>, E. A. Eastwood. Equilibrium and mutual attraction or repulsion of</a:t>
            </a:r>
          </a:p>
          <a:p>
            <a:pPr>
              <a:buNone/>
            </a:pPr>
            <a:r>
              <a:rPr lang="en-US" dirty="0" smtClean="0"/>
              <a:t>objects supported by surface tension. Phil. Trans. Royal Soc. A, 355, 869–919 (1997)</a:t>
            </a:r>
          </a:p>
          <a:p>
            <a:pPr>
              <a:buNone/>
            </a:pPr>
            <a:r>
              <a:rPr lang="en-US" dirty="0" smtClean="0"/>
              <a:t> Irene F. Yuan. Scientists Share Secret To ‘Cereal Clumps’. The Harvard Crimson (Sept. 27, 2005),</a:t>
            </a:r>
          </a:p>
          <a:p>
            <a:pPr>
              <a:buNone/>
            </a:pPr>
            <a:r>
              <a:rPr lang="sk-SK" dirty="0" smtClean="0"/>
              <a:t>http://www.thecrimson.com/article/2005/9/27/scientists-share-secret-to-cereal-clumps/</a:t>
            </a:r>
          </a:p>
          <a:p>
            <a:pPr>
              <a:buNone/>
            </a:pPr>
            <a:r>
              <a:rPr lang="en-US" dirty="0" smtClean="0"/>
              <a:t> Ronald F. </a:t>
            </a:r>
            <a:r>
              <a:rPr lang="en-US" dirty="0" err="1" smtClean="0"/>
              <a:t>Probstein</a:t>
            </a:r>
            <a:r>
              <a:rPr lang="en-US" dirty="0" smtClean="0"/>
              <a:t>. Physicochemical Hydrodynamics: An Introduction (John Wiley and Sons, 1994),</a:t>
            </a:r>
          </a:p>
          <a:p>
            <a:pPr>
              <a:buNone/>
            </a:pPr>
            <a:r>
              <a:rPr lang="sk-SK" dirty="0" smtClean="0"/>
              <a:t>http://books.google.com/books?id=yZCoe2xhszsC</a:t>
            </a:r>
          </a:p>
          <a:p>
            <a:pPr>
              <a:buNone/>
            </a:pPr>
            <a:r>
              <a:rPr lang="en-US" dirty="0" smtClean="0"/>
              <a:t> Ker Than. Scientists explain the ‘Cheerio Effect’ (Livescience.com, 2005),</a:t>
            </a:r>
          </a:p>
          <a:p>
            <a:pPr>
              <a:buNone/>
            </a:pPr>
            <a:r>
              <a:rPr lang="sk-SK" dirty="0" smtClean="0"/>
              <a:t>http://msnbc.msn.com/id/9425907/#storyContinued</a:t>
            </a:r>
          </a:p>
          <a:p>
            <a:pPr>
              <a:buNone/>
            </a:pPr>
            <a:r>
              <a:rPr lang="de-DE" dirty="0" smtClean="0"/>
              <a:t> Physik mit Zwecken. Die Zeit, </a:t>
            </a:r>
            <a:r>
              <a:rPr lang="de-DE" dirty="0" err="1" smtClean="0"/>
              <a:t>No</a:t>
            </a:r>
            <a:r>
              <a:rPr lang="de-DE" dirty="0" smtClean="0"/>
              <a:t>. 40, 29.09.2005, http://www.zeit.de/2005/40/BdW_40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Podstata problému – povrchové napätie?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143000" y="5029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Je to povrchové napätie, ktoré zariadi, že pripináčik pláva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Pri priblížení dvoch pripináčikov – spoločne deformujú hladinu – výsledný povrch kvapaliny by mal byť menší než u dvoch vzdialených = príťažlivá sila?</a:t>
            </a:r>
            <a:endParaRPr lang="sk-SK" sz="2400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352800" y="1066800"/>
            <a:ext cx="5334000" cy="33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219200" y="2362200"/>
            <a:ext cx="257630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Prečo pripináčik pláva?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33400" y="1862888"/>
            <a:ext cx="8229600" cy="232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cs typeface="Arial" pitchFamily="34" charset="0"/>
              </a:rPr>
              <a:t>Young</a:t>
            </a:r>
            <a:r>
              <a:rPr lang="sk-SK" dirty="0" smtClean="0">
                <a:cs typeface="Arial" pitchFamily="34" charset="0"/>
              </a:rPr>
              <a:t>–</a:t>
            </a:r>
            <a:r>
              <a:rPr lang="sk-SK" dirty="0" err="1" smtClean="0">
                <a:cs typeface="Arial" pitchFamily="34" charset="0"/>
              </a:rPr>
              <a:t>Duprého</a:t>
            </a:r>
            <a:r>
              <a:rPr lang="sk-SK" dirty="0" smtClean="0">
                <a:cs typeface="Arial" pitchFamily="34" charset="0"/>
              </a:rPr>
              <a:t> zákon</a:t>
            </a:r>
            <a:endParaRPr lang="sk-SK" dirty="0"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67000" y="5715000"/>
            <a:ext cx="3581400" cy="685800"/>
          </a:xfrm>
        </p:spPr>
        <p:txBody>
          <a:bodyPr/>
          <a:lstStyle/>
          <a:p>
            <a:pPr>
              <a:buNone/>
            </a:pPr>
            <a:r>
              <a:rPr lang="el-GR" i="1" dirty="0" smtClean="0">
                <a:solidFill>
                  <a:srgbClr val="FF0000"/>
                </a:solidFill>
              </a:rPr>
              <a:t>γ</a:t>
            </a:r>
            <a:r>
              <a:rPr lang="sk-SK" i="1" baseline="-25000" dirty="0" smtClean="0">
                <a:solidFill>
                  <a:srgbClr val="FF0000"/>
                </a:solidFill>
              </a:rPr>
              <a:t>LG</a:t>
            </a:r>
            <a:r>
              <a:rPr lang="sk-SK" i="1" dirty="0" smtClean="0">
                <a:solidFill>
                  <a:srgbClr val="FF0000"/>
                </a:solidFill>
              </a:rPr>
              <a:t> </a:t>
            </a:r>
            <a:r>
              <a:rPr lang="sk-SK" i="1" dirty="0" smtClean="0"/>
              <a:t>cos </a:t>
            </a:r>
            <a:r>
              <a:rPr lang="el-GR" i="1" dirty="0" smtClean="0"/>
              <a:t>α =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sk-SK" i="1" baseline="-25000" dirty="0" smtClean="0">
                <a:solidFill>
                  <a:schemeClr val="accent2">
                    <a:lumMod val="75000"/>
                  </a:schemeClr>
                </a:solidFill>
              </a:rPr>
              <a:t>SG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i="1" dirty="0" smtClean="0"/>
              <a:t>−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r>
              <a:rPr lang="sk-SK" i="1" baseline="-25000" dirty="0" smtClean="0">
                <a:solidFill>
                  <a:schemeClr val="accent6">
                    <a:lumMod val="75000"/>
                  </a:schemeClr>
                </a:solidFill>
              </a:rPr>
              <a:t>SL</a:t>
            </a:r>
            <a:endParaRPr lang="sk-SK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5638800" cy="465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ovná spojovacia šípka 6"/>
          <p:cNvCxnSpPr/>
          <p:nvPr/>
        </p:nvCxnSpPr>
        <p:spPr>
          <a:xfrm flipV="1">
            <a:off x="6172200" y="2438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6172200" y="31242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6172200" y="2209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6096000" y="3124200"/>
            <a:ext cx="16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blúk 16"/>
          <p:cNvSpPr/>
          <p:nvPr/>
        </p:nvSpPr>
        <p:spPr>
          <a:xfrm>
            <a:off x="5943600" y="2438400"/>
            <a:ext cx="1219200" cy="1295400"/>
          </a:xfrm>
          <a:prstGeom prst="arc">
            <a:avLst>
              <a:gd name="adj1" fmla="val 18082076"/>
              <a:gd name="adj2" fmla="val 2156658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6705600" y="26670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 smtClean="0"/>
              <a:t>a</a:t>
            </a:r>
            <a:endParaRPr lang="sk-SK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Gibbsova</a:t>
            </a:r>
            <a:r>
              <a:rPr lang="sk-SK" dirty="0" smtClean="0"/>
              <a:t> nerovnosť</a:t>
            </a:r>
            <a:endParaRPr lang="sk-SK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27160" t="32292" r="24817" b="14583"/>
          <a:stretch>
            <a:fillRect/>
          </a:stretch>
        </p:blipFill>
        <p:spPr bwMode="auto">
          <a:xfrm>
            <a:off x="2895600" y="2514600"/>
            <a:ext cx="624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3790111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066800" y="3962400"/>
            <a:ext cx="33528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/>
              <a:t>α</a:t>
            </a:r>
            <a:r>
              <a:rPr lang="el-GR" sz="2800" i="1" baseline="-25000" dirty="0" smtClean="0"/>
              <a:t>0</a:t>
            </a:r>
            <a:r>
              <a:rPr lang="el-GR" sz="2800" i="1" dirty="0" smtClean="0"/>
              <a:t> &lt; α &lt; 180 − φ + α</a:t>
            </a:r>
            <a:r>
              <a:rPr lang="el-GR" sz="2800" i="1" baseline="-25000" dirty="0" smtClean="0"/>
              <a:t>0</a:t>
            </a:r>
            <a:endParaRPr lang="sk-SK" sz="2800" i="1" baseline="-25000" dirty="0" smtClean="0"/>
          </a:p>
          <a:p>
            <a:endParaRPr lang="sk-SK" sz="2800" i="1" baseline="-25000" dirty="0" smtClean="0"/>
          </a:p>
          <a:p>
            <a:r>
              <a:rPr lang="sk-SK" sz="3600" baseline="-25000" dirty="0" smtClean="0"/>
              <a:t>Kontaktný uhol môže byť ľubovoľný z uvedeného intervalu a tak presne kompenzovať gravitačnú silu</a:t>
            </a:r>
            <a:endParaRPr lang="sk-SK" sz="3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Kedy prestane valček plávať?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542" t="15625" r="15080" b="41667"/>
          <a:stretch>
            <a:fillRect/>
          </a:stretch>
        </p:blipFill>
        <p:spPr bwMode="auto">
          <a:xfrm>
            <a:off x="1371600" y="2028600"/>
            <a:ext cx="6934200" cy="22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Prečo pripináčik pláva?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33400" y="1862888"/>
            <a:ext cx="8229600" cy="232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52600" y="4495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Kontaktný uhol je 90</a:t>
            </a:r>
            <a:r>
              <a:rPr lang="sk-SK" sz="2400" baseline="30000" dirty="0" smtClean="0"/>
              <a:t>o</a:t>
            </a:r>
            <a:r>
              <a:rPr lang="sk-SK" sz="2400" dirty="0" smtClean="0"/>
              <a:t> tesne pred potopením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Dá sa vypočítať nadľahčujúca sila?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87" t="47289" r="19560" b="21987"/>
          <a:stretch>
            <a:fillRect/>
          </a:stretch>
        </p:blipFill>
        <p:spPr bwMode="auto">
          <a:xfrm>
            <a:off x="1219200" y="1219200"/>
            <a:ext cx="716678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371600" y="3505200"/>
            <a:ext cx="220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24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sk-SK" sz="2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24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 = Mg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81400" y="3581400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24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581400" y="4114800"/>
            <a:ext cx="4685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 = (P</a:t>
            </a:r>
            <a:r>
              <a:rPr lang="pt-BR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 − P</a:t>
            </a:r>
            <a:r>
              <a:rPr lang="pt-BR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)πR</a:t>
            </a:r>
            <a:r>
              <a:rPr lang="pt-BR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 = ρLg(h + h</a:t>
            </a:r>
            <a:r>
              <a:rPr lang="pt-BR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)πR</a:t>
            </a:r>
            <a:r>
              <a:rPr lang="pt-BR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600200" y="9144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http://www.aem.umn.edu/people/faculty/joseph/archive/docs/350.pdf</a:t>
            </a:r>
            <a:endParaRPr lang="sk-SK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3602" t="47917" r="39458" b="39583"/>
          <a:stretch>
            <a:fillRect/>
          </a:stretch>
        </p:blipFill>
        <p:spPr bwMode="auto">
          <a:xfrm>
            <a:off x="1295400" y="45720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ĺžnik 12"/>
          <p:cNvSpPr/>
          <p:nvPr/>
        </p:nvSpPr>
        <p:spPr>
          <a:xfrm>
            <a:off x="1371600" y="5486400"/>
            <a:ext cx="437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B =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sk-SK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g/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tzv.Bondovo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číslo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Dá sa vypočítať nadľahčujúca sila?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600200" y="9144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http://www.aem.umn.edu/people/faculty/joseph/archive/docs/350.pdf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1040" t="64583" r="36749" b="20834"/>
          <a:stretch>
            <a:fillRect/>
          </a:stretch>
        </p:blipFill>
        <p:spPr bwMode="auto">
          <a:xfrm>
            <a:off x="2209800" y="27432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1828800" y="1752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Výška menisku sa dá vypočítať z rovnováhy hydrostatického tlaku a zakrivenia povrchu</a:t>
            </a:r>
            <a:endParaRPr lang="sk-SK" sz="2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752600" y="38100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Čiarka znamená deriváciu podľa </a:t>
            </a:r>
            <a:r>
              <a:rPr lang="sk-SK" sz="2400" i="1" dirty="0" smtClean="0"/>
              <a:t>r</a:t>
            </a:r>
            <a:r>
              <a:rPr lang="sk-SK" sz="2400" dirty="0" smtClean="0"/>
              <a:t>. Je to </a:t>
            </a:r>
            <a:r>
              <a:rPr lang="sk-SK" sz="2400" dirty="0" err="1" smtClean="0"/>
              <a:t>difrenciálna</a:t>
            </a:r>
            <a:r>
              <a:rPr lang="sk-SK" sz="2400" dirty="0" smtClean="0"/>
              <a:t> rovnica opisujúca výšku menisku na vzdialenosti od disku, pri disku je derivácia vlastne tangens kontaktného uhla, pre veľké </a:t>
            </a:r>
            <a:r>
              <a:rPr lang="sk-SK" sz="2400" i="1" dirty="0" smtClean="0"/>
              <a:t>r</a:t>
            </a:r>
            <a:r>
              <a:rPr lang="sk-SK" sz="2400" dirty="0" smtClean="0"/>
              <a:t> je výsledkom hľadaná výška menisku.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749</TotalTime>
  <Words>1136</Words>
  <Application>Microsoft Office PowerPoint</Application>
  <PresentationFormat>Prezentácia na obrazovke (4:3)</PresentationFormat>
  <Paragraphs>97</Paragraphs>
  <Slides>19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Slnovrat</vt:lpstr>
      <vt:lpstr>7. Pripináčiky</vt:lpstr>
      <vt:lpstr>Podstata problému – povrchové napätie?</vt:lpstr>
      <vt:lpstr>Prečo pripináčik pláva?</vt:lpstr>
      <vt:lpstr>Young–Duprého zákon</vt:lpstr>
      <vt:lpstr>Gibbsova nerovnosť</vt:lpstr>
      <vt:lpstr>Kedy prestane valček plávať?</vt:lpstr>
      <vt:lpstr>Prečo pripináčik pláva?</vt:lpstr>
      <vt:lpstr>Dá sa vypočítať nadľahčujúca sila?</vt:lpstr>
      <vt:lpstr>Dá sa vypočítať nadľahčujúca sila?</vt:lpstr>
      <vt:lpstr>Princíp superpozície – rýchla metóda na odhad správania systému</vt:lpstr>
      <vt:lpstr>Hrá úlohu gravitácia? Bublinky na káve</vt:lpstr>
      <vt:lpstr>Nedá sa na problém pozrieť ako na skĺznutie alebo vyplávanie?</vt:lpstr>
      <vt:lpstr>Nedá sa na problém pozrieť ako na skĺznutie alebo vyplávanie?</vt:lpstr>
      <vt:lpstr>Pekné video z YouTube</vt:lpstr>
      <vt:lpstr>Ďalšie zaujímavé otázky</vt:lpstr>
      <vt:lpstr>Ďalšie zaujímavé otázky</vt:lpstr>
      <vt:lpstr>Ako robiť experimenty</vt:lpstr>
      <vt:lpstr>Literatúra</vt:lpstr>
      <vt:lpstr>Literatúra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Pripináčiky</dc:title>
  <dc:creator>kundracik</dc:creator>
  <cp:lastModifiedBy>kundracik</cp:lastModifiedBy>
  <cp:revision>23</cp:revision>
  <dcterms:created xsi:type="dcterms:W3CDTF">2011-10-16T18:44:26Z</dcterms:created>
  <dcterms:modified xsi:type="dcterms:W3CDTF">2011-10-20T06:10:11Z</dcterms:modified>
</cp:coreProperties>
</file>